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8" r:id="rId4"/>
    <p:sldId id="257" r:id="rId5"/>
    <p:sldId id="261" r:id="rId6"/>
    <p:sldId id="260" r:id="rId7"/>
    <p:sldId id="259" r:id="rId8"/>
    <p:sldId id="267" r:id="rId9"/>
    <p:sldId id="264" r:id="rId10"/>
    <p:sldId id="269"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193CA1-8EA9-475E-AD99-4D9B5ADE221C}"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61922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193CA1-8EA9-475E-AD99-4D9B5ADE221C}" type="datetimeFigureOut">
              <a:rPr lang="en-IN" smtClean="0"/>
              <a:t>05-12-2020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269376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2193CA1-8EA9-475E-AD99-4D9B5ADE221C}"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4159331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2193CA1-8EA9-475E-AD99-4D9B5ADE221C}" type="datetimeFigureOut">
              <a:rPr lang="en-IN" smtClean="0"/>
              <a:t>05-12-2020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3467213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93CA1-8EA9-475E-AD99-4D9B5ADE221C}"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2139474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93CA1-8EA9-475E-AD99-4D9B5ADE221C}"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158870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93CA1-8EA9-475E-AD99-4D9B5ADE221C}"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2076967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3CA1-8EA9-475E-AD99-4D9B5ADE221C}"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3126424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193CA1-8EA9-475E-AD99-4D9B5ADE221C}" type="datetimeFigureOut">
              <a:rPr lang="en-IN" smtClean="0"/>
              <a:t>05-12-2020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535173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193CA1-8EA9-475E-AD99-4D9B5ADE221C}" type="datetimeFigureOut">
              <a:rPr lang="en-IN" smtClean="0"/>
              <a:t>05-12-2020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1678139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193CA1-8EA9-475E-AD99-4D9B5ADE221C}" type="datetimeFigureOut">
              <a:rPr lang="en-IN" smtClean="0"/>
              <a:t>05-12-2020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305617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193CA1-8EA9-475E-AD99-4D9B5ADE221C}" type="datetimeFigureOut">
              <a:rPr lang="en-IN" smtClean="0"/>
              <a:t>05-12-2020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3104386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193CA1-8EA9-475E-AD99-4D9B5ADE221C}" type="datetimeFigureOut">
              <a:rPr lang="en-IN" smtClean="0"/>
              <a:t>05-12-2020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372468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2193CA1-8EA9-475E-AD99-4D9B5ADE221C}" type="datetimeFigureOut">
              <a:rPr lang="en-IN" smtClean="0"/>
              <a:t>05-12-2020</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0798A1F3-7E29-4355-AB76-311BE1535711}" type="slidenum">
              <a:rPr lang="en-IN" smtClean="0"/>
              <a:t>‹#›</a:t>
            </a:fld>
            <a:endParaRPr lang="en-IN"/>
          </a:p>
        </p:txBody>
      </p:sp>
    </p:spTree>
    <p:extLst>
      <p:ext uri="{BB962C8B-B14F-4D97-AF65-F5344CB8AC3E}">
        <p14:creationId xmlns:p14="http://schemas.microsoft.com/office/powerpoint/2010/main" val="262413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2193CA1-8EA9-475E-AD99-4D9B5ADE221C}" type="datetimeFigureOut">
              <a:rPr lang="en-IN" smtClean="0"/>
              <a:t>05-12-2020</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0798A1F3-7E29-4355-AB76-311BE1535711}" type="slidenum">
              <a:rPr lang="en-IN" smtClean="0"/>
              <a:t>‹#›</a:t>
            </a:fld>
            <a:endParaRPr lang="en-IN"/>
          </a:p>
        </p:txBody>
      </p:sp>
    </p:spTree>
    <p:extLst>
      <p:ext uri="{BB962C8B-B14F-4D97-AF65-F5344CB8AC3E}">
        <p14:creationId xmlns:p14="http://schemas.microsoft.com/office/powerpoint/2010/main" val="42665448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hyperlink" Target="https://drive.google.com/file/d/1prGwC91XHxfiFWx4Al75TmzRSxoWFhbM/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D00D5-AB76-41A3-8493-8B3745234E40}"/>
              </a:ext>
            </a:extLst>
          </p:cNvPr>
          <p:cNvSpPr>
            <a:spLocks noGrp="1"/>
          </p:cNvSpPr>
          <p:nvPr>
            <p:ph type="ctrTitle"/>
          </p:nvPr>
        </p:nvSpPr>
        <p:spPr>
          <a:xfrm>
            <a:off x="2039154" y="5392582"/>
            <a:ext cx="9144000" cy="947067"/>
          </a:xfrm>
        </p:spPr>
        <p:txBody>
          <a:bodyPr>
            <a:normAutofit/>
          </a:bodyPr>
          <a:lstStyle/>
          <a:p>
            <a:r>
              <a:rPr lang="en-IN" sz="4000" dirty="0">
                <a:latin typeface="Bookman Old Style" panose="02050604050505020204" pitchFamily="18" charset="0"/>
              </a:rPr>
              <a:t>VEHICLE TRACKING SYSTEM</a:t>
            </a:r>
          </a:p>
        </p:txBody>
      </p:sp>
      <p:sp>
        <p:nvSpPr>
          <p:cNvPr id="3" name="Subtitle 2">
            <a:extLst>
              <a:ext uri="{FF2B5EF4-FFF2-40B4-BE49-F238E27FC236}">
                <a16:creationId xmlns:a16="http://schemas.microsoft.com/office/drawing/2014/main" id="{FEAE96CD-0192-481E-BD67-07DCA436EA1C}"/>
              </a:ext>
            </a:extLst>
          </p:cNvPr>
          <p:cNvSpPr>
            <a:spLocks noGrp="1"/>
          </p:cNvSpPr>
          <p:nvPr>
            <p:ph type="subTitle" idx="1"/>
          </p:nvPr>
        </p:nvSpPr>
        <p:spPr>
          <a:xfrm>
            <a:off x="8075053" y="1236373"/>
            <a:ext cx="4400101" cy="1757966"/>
          </a:xfrm>
        </p:spPr>
        <p:txBody>
          <a:bodyPr>
            <a:noAutofit/>
          </a:bodyPr>
          <a:lstStyle/>
          <a:p>
            <a:r>
              <a:rPr lang="en-IN" sz="2000">
                <a:solidFill>
                  <a:schemeClr val="bg1"/>
                </a:solidFill>
                <a:latin typeface="Calibri" panose="020F0502020204030204" pitchFamily="34" charset="0"/>
                <a:cs typeface="Calibri" panose="020F0502020204030204" pitchFamily="34" charset="0"/>
              </a:rPr>
              <a:t>Group Members</a:t>
            </a:r>
            <a:r>
              <a:rPr lang="en-IN" sz="2000" dirty="0">
                <a:solidFill>
                  <a:schemeClr val="bg1"/>
                </a:solidFill>
                <a:latin typeface="Calibri" panose="020F0502020204030204" pitchFamily="34" charset="0"/>
                <a:cs typeface="Calibri" panose="020F0502020204030204" pitchFamily="34" charset="0"/>
              </a:rPr>
              <a:t>:</a:t>
            </a:r>
          </a:p>
          <a:p>
            <a:r>
              <a:rPr lang="en-GB" sz="2000" dirty="0">
                <a:solidFill>
                  <a:schemeClr val="bg1"/>
                </a:solidFill>
                <a:latin typeface="Calibri" panose="020F0502020204030204" pitchFamily="34" charset="0"/>
                <a:cs typeface="Calibri" panose="020F0502020204030204" pitchFamily="34" charset="0"/>
              </a:rPr>
              <a:t>Shamanth M (20171CSE0636)</a:t>
            </a:r>
          </a:p>
          <a:p>
            <a:r>
              <a:rPr lang="en-GB" sz="2000" dirty="0">
                <a:solidFill>
                  <a:schemeClr val="bg1"/>
                </a:solidFill>
                <a:latin typeface="Calibri" panose="020F0502020204030204" pitchFamily="34" charset="0"/>
                <a:cs typeface="Calibri" panose="020F0502020204030204" pitchFamily="34" charset="0"/>
              </a:rPr>
              <a:t> Someshwar Devanath Tumkur (20171CSE0671)</a:t>
            </a:r>
          </a:p>
          <a:p>
            <a:r>
              <a:rPr lang="en-GB" sz="2000" dirty="0">
                <a:solidFill>
                  <a:schemeClr val="bg1"/>
                </a:solidFill>
                <a:latin typeface="Calibri" panose="020F0502020204030204" pitchFamily="34" charset="0"/>
                <a:cs typeface="Calibri" panose="020F0502020204030204" pitchFamily="34" charset="0"/>
              </a:rPr>
              <a:t> Srinag Marni (20171CSE0680)</a:t>
            </a:r>
          </a:p>
          <a:p>
            <a:r>
              <a:rPr lang="en-GB" sz="2000" dirty="0">
                <a:solidFill>
                  <a:schemeClr val="bg1"/>
                </a:solidFill>
                <a:latin typeface="Calibri" panose="020F0502020204030204" pitchFamily="34" charset="0"/>
                <a:cs typeface="Calibri" panose="020F0502020204030204" pitchFamily="34" charset="0"/>
              </a:rPr>
              <a:t> Sujaya V Shetty (20171CSE0686)</a:t>
            </a:r>
            <a:endParaRPr lang="en-IN" sz="2000" dirty="0">
              <a:solidFill>
                <a:schemeClr val="bg1"/>
              </a:solidFill>
              <a:latin typeface="Calibri" panose="020F0502020204030204" pitchFamily="34" charset="0"/>
              <a:cs typeface="Calibri" panose="020F0502020204030204" pitchFamily="34" charset="0"/>
            </a:endParaRPr>
          </a:p>
          <a:p>
            <a:endParaRPr lang="en-IN" sz="1400" dirty="0">
              <a:solidFill>
                <a:schemeClr val="bg1"/>
              </a:solidFill>
              <a:latin typeface="Calibri" panose="020F0502020204030204" pitchFamily="34" charset="0"/>
              <a:cs typeface="Calibri" panose="020F0502020204030204" pitchFamily="34" charset="0"/>
            </a:endParaRPr>
          </a:p>
          <a:p>
            <a:endParaRPr lang="en-IN" sz="1400" dirty="0">
              <a:solidFill>
                <a:schemeClr val="bg1"/>
              </a:solidFill>
              <a:latin typeface="Calibri" panose="020F0502020204030204" pitchFamily="34" charset="0"/>
              <a:cs typeface="Calibri" panose="020F0502020204030204" pitchFamily="34" charset="0"/>
            </a:endParaRPr>
          </a:p>
        </p:txBody>
      </p:sp>
      <p:pic>
        <p:nvPicPr>
          <p:cNvPr id="1026" name="Picture 2" descr="GPS Based Vehicle Tracking Management System -A.T.S.I.">
            <a:extLst>
              <a:ext uri="{FF2B5EF4-FFF2-40B4-BE49-F238E27FC236}">
                <a16:creationId xmlns:a16="http://schemas.microsoft.com/office/drawing/2014/main" id="{9E2CAC9F-D9A0-4123-B501-EED59BADFE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6293" y="1104810"/>
            <a:ext cx="4198132" cy="26107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01765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Scope of development</a:t>
            </a:r>
            <a:endParaRPr lang="en-GB" dirty="0"/>
          </a:p>
        </p:txBody>
      </p:sp>
      <p:sp>
        <p:nvSpPr>
          <p:cNvPr id="3" name="Content Placeholder 2"/>
          <p:cNvSpPr>
            <a:spLocks noGrp="1"/>
          </p:cNvSpPr>
          <p:nvPr>
            <p:ph idx="1"/>
          </p:nvPr>
        </p:nvSpPr>
        <p:spPr/>
        <p:txBody>
          <a:bodyPr/>
          <a:lstStyle/>
          <a:p>
            <a:r>
              <a:rPr lang="en-US" dirty="0"/>
              <a:t>We can send multiple SMS to multiple mobile numbers. Also, we can dial a call to the mobile numbers. Over-speed detection and hard breaking detection can be done in a future enhancement. We can send data to a server using IOT (Internet of Things) and then we can see the location by accessing the website through internet.</a:t>
            </a:r>
            <a:endParaRPr lang="en-GB" dirty="0"/>
          </a:p>
        </p:txBody>
      </p:sp>
      <p:pic>
        <p:nvPicPr>
          <p:cNvPr id="4" name="Picture 3"/>
          <p:cNvPicPr>
            <a:picLocks noChangeAspect="1"/>
          </p:cNvPicPr>
          <p:nvPr/>
        </p:nvPicPr>
        <p:blipFill>
          <a:blip r:embed="rId2"/>
          <a:stretch>
            <a:fillRect/>
          </a:stretch>
        </p:blipFill>
        <p:spPr>
          <a:xfrm>
            <a:off x="810000" y="383789"/>
            <a:ext cx="2154260" cy="2872347"/>
          </a:xfrm>
          <a:prstGeom prst="rect">
            <a:avLst/>
          </a:prstGeom>
        </p:spPr>
      </p:pic>
    </p:spTree>
    <p:extLst>
      <p:ext uri="{BB962C8B-B14F-4D97-AF65-F5344CB8AC3E}">
        <p14:creationId xmlns:p14="http://schemas.microsoft.com/office/powerpoint/2010/main" val="2190982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1521-3288-4C08-8E97-87306ECBD6C4}"/>
              </a:ext>
            </a:extLst>
          </p:cNvPr>
          <p:cNvSpPr>
            <a:spLocks noGrp="1"/>
          </p:cNvSpPr>
          <p:nvPr>
            <p:ph type="title" idx="4294967295"/>
          </p:nvPr>
        </p:nvSpPr>
        <p:spPr>
          <a:xfrm>
            <a:off x="566670" y="2701478"/>
            <a:ext cx="10572750" cy="969963"/>
          </a:xfrm>
        </p:spPr>
        <p:txBody>
          <a:bodyPr/>
          <a:lstStyle/>
          <a:p>
            <a:pPr algn="ctr"/>
            <a:r>
              <a:rPr lang="en-IN" dirty="0"/>
              <a:t>Any Questions or Doubts ?</a:t>
            </a:r>
          </a:p>
        </p:txBody>
      </p:sp>
    </p:spTree>
    <p:extLst>
      <p:ext uri="{BB962C8B-B14F-4D97-AF65-F5344CB8AC3E}">
        <p14:creationId xmlns:p14="http://schemas.microsoft.com/office/powerpoint/2010/main" val="100724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50E53C-0182-41D2-A065-0AD786FAD041}"/>
              </a:ext>
            </a:extLst>
          </p:cNvPr>
          <p:cNvPicPr>
            <a:picLocks noChangeAspect="1"/>
          </p:cNvPicPr>
          <p:nvPr/>
        </p:nvPicPr>
        <p:blipFill>
          <a:blip r:embed="rId2"/>
          <a:stretch>
            <a:fillRect/>
          </a:stretch>
        </p:blipFill>
        <p:spPr>
          <a:xfrm>
            <a:off x="0" y="0"/>
            <a:ext cx="12153900" cy="6858000"/>
          </a:xfrm>
          <a:prstGeom prst="rect">
            <a:avLst/>
          </a:prstGeom>
        </p:spPr>
      </p:pic>
    </p:spTree>
    <p:extLst>
      <p:ext uri="{BB962C8B-B14F-4D97-AF65-F5344CB8AC3E}">
        <p14:creationId xmlns:p14="http://schemas.microsoft.com/office/powerpoint/2010/main" val="341684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62F5-D82E-4E1F-8B92-7E27A320080A}"/>
              </a:ext>
            </a:extLst>
          </p:cNvPr>
          <p:cNvSpPr>
            <a:spLocks noGrp="1"/>
          </p:cNvSpPr>
          <p:nvPr>
            <p:ph type="title"/>
          </p:nvPr>
        </p:nvSpPr>
        <p:spPr/>
        <p:txBody>
          <a:bodyPr/>
          <a:lstStyle/>
          <a:p>
            <a:r>
              <a:rPr lang="en-IN" dirty="0"/>
              <a:t>What is Vehicle Tracking System </a:t>
            </a:r>
          </a:p>
        </p:txBody>
      </p:sp>
      <p:sp>
        <p:nvSpPr>
          <p:cNvPr id="6" name="Content Placeholder 5">
            <a:extLst>
              <a:ext uri="{FF2B5EF4-FFF2-40B4-BE49-F238E27FC236}">
                <a16:creationId xmlns:a16="http://schemas.microsoft.com/office/drawing/2014/main" id="{04BA6930-5C63-4BE6-8772-2FC5E7751361}"/>
              </a:ext>
            </a:extLst>
          </p:cNvPr>
          <p:cNvSpPr>
            <a:spLocks noGrp="1"/>
          </p:cNvSpPr>
          <p:nvPr>
            <p:ph idx="1"/>
          </p:nvPr>
        </p:nvSpPr>
        <p:spPr>
          <a:xfrm>
            <a:off x="818712" y="2189409"/>
            <a:ext cx="10554574" cy="3811058"/>
          </a:xfrm>
        </p:spPr>
        <p:txBody>
          <a:bodyPr/>
          <a:lstStyle/>
          <a:p>
            <a:r>
              <a:rPr lang="en-IN" sz="2000" dirty="0"/>
              <a:t>In vehicle tracking system, you can track the location of your vehicle.</a:t>
            </a:r>
          </a:p>
          <a:p>
            <a:r>
              <a:rPr lang="en-IN" sz="2000" dirty="0"/>
              <a:t>This system gives information about vehicle location by sending SMS through GSM modem</a:t>
            </a:r>
          </a:p>
          <a:p>
            <a:r>
              <a:rPr lang="en-IN" sz="2000" dirty="0"/>
              <a:t>This SMS contains longitude and latitude of the location of vehicle.</a:t>
            </a:r>
          </a:p>
          <a:p>
            <a:r>
              <a:rPr lang="en-IN" sz="2000" dirty="0"/>
              <a:t>The system can be installed or hidden in your vehicle.</a:t>
            </a:r>
          </a:p>
          <a:p>
            <a:r>
              <a:rPr lang="en-IN" sz="2000" dirty="0"/>
              <a:t>After installing this circuit, you can easily track your stolen vehicle using a mobile phone. you can also use this application to track the school/college bus.</a:t>
            </a:r>
          </a:p>
          <a:p>
            <a:r>
              <a:rPr lang="en-IN" sz="2000" dirty="0"/>
              <a:t>This device. will continuously monitor a moving Vehicle and report the status of the Vehicle on demand.</a:t>
            </a:r>
          </a:p>
          <a:p>
            <a:endParaRPr lang="en-IN" dirty="0"/>
          </a:p>
        </p:txBody>
      </p:sp>
      <p:pic>
        <p:nvPicPr>
          <p:cNvPr id="4" name="Picture 3"/>
          <p:cNvPicPr>
            <a:picLocks noChangeAspect="1"/>
          </p:cNvPicPr>
          <p:nvPr/>
        </p:nvPicPr>
        <p:blipFill>
          <a:blip r:embed="rId2"/>
          <a:stretch>
            <a:fillRect/>
          </a:stretch>
        </p:blipFill>
        <p:spPr>
          <a:xfrm>
            <a:off x="8953432" y="447188"/>
            <a:ext cx="2733675" cy="1676400"/>
          </a:xfrm>
          <a:prstGeom prst="rect">
            <a:avLst/>
          </a:prstGeom>
        </p:spPr>
      </p:pic>
    </p:spTree>
    <p:extLst>
      <p:ext uri="{BB962C8B-B14F-4D97-AF65-F5344CB8AC3E}">
        <p14:creationId xmlns:p14="http://schemas.microsoft.com/office/powerpoint/2010/main" val="3566243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330519"/>
            <a:ext cx="10571998" cy="970450"/>
          </a:xfrm>
        </p:spPr>
        <p:txBody>
          <a:bodyPr/>
          <a:lstStyle/>
          <a:p>
            <a:r>
              <a:rPr lang="en-US" dirty="0"/>
              <a:t>Objective</a:t>
            </a:r>
            <a:endParaRPr lang="en-GB" dirty="0"/>
          </a:p>
        </p:txBody>
      </p:sp>
      <p:sp>
        <p:nvSpPr>
          <p:cNvPr id="3" name="Content Placeholder 2"/>
          <p:cNvSpPr>
            <a:spLocks noGrp="1"/>
          </p:cNvSpPr>
          <p:nvPr>
            <p:ph idx="1"/>
          </p:nvPr>
        </p:nvSpPr>
        <p:spPr>
          <a:xfrm>
            <a:off x="460375" y="1417638"/>
            <a:ext cx="10554574" cy="3636511"/>
          </a:xfrm>
        </p:spPr>
        <p:txBody>
          <a:bodyPr/>
          <a:lstStyle/>
          <a:p>
            <a:r>
              <a:rPr lang="en-US" dirty="0"/>
              <a:t>The main objective of this is to build and IOT based vehicle tracking system that works using GPS and GSM technology, which would be the cheapest source of vehicle tracking and it would work as anti-theft system. </a:t>
            </a:r>
            <a:endParaRPr lang="en-GB" dirty="0"/>
          </a:p>
        </p:txBody>
      </p:sp>
      <p:sp>
        <p:nvSpPr>
          <p:cNvPr id="7" name="AutoShape 8" descr="Aims and objective of the AIJN, the European Fruit Juice Association | AIJN  - European Fruit Juice Association"/>
          <p:cNvSpPr>
            <a:spLocks noChangeAspect="1" noChangeArrowheads="1"/>
          </p:cNvSpPr>
          <p:nvPr/>
        </p:nvSpPr>
        <p:spPr bwMode="auto">
          <a:xfrm>
            <a:off x="-2015156" y="-144463"/>
            <a:ext cx="2475531" cy="24755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2"/>
          <a:stretch>
            <a:fillRect/>
          </a:stretch>
        </p:blipFill>
        <p:spPr>
          <a:xfrm>
            <a:off x="5945410" y="3915177"/>
            <a:ext cx="3186325" cy="2131941"/>
          </a:xfrm>
          <a:prstGeom prst="rect">
            <a:avLst/>
          </a:prstGeom>
        </p:spPr>
      </p:pic>
    </p:spTree>
    <p:extLst>
      <p:ext uri="{BB962C8B-B14F-4D97-AF65-F5344CB8AC3E}">
        <p14:creationId xmlns:p14="http://schemas.microsoft.com/office/powerpoint/2010/main" val="2998294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40DD-8B86-4449-8F84-394E5A168658}"/>
              </a:ext>
            </a:extLst>
          </p:cNvPr>
          <p:cNvSpPr>
            <a:spLocks noGrp="1"/>
          </p:cNvSpPr>
          <p:nvPr>
            <p:ph type="title"/>
          </p:nvPr>
        </p:nvSpPr>
        <p:spPr/>
        <p:txBody>
          <a:bodyPr/>
          <a:lstStyle/>
          <a:p>
            <a:r>
              <a:rPr lang="en-IN" dirty="0"/>
              <a:t>How does it work?</a:t>
            </a:r>
          </a:p>
        </p:txBody>
      </p:sp>
      <p:sp>
        <p:nvSpPr>
          <p:cNvPr id="3" name="Content Placeholder 2">
            <a:extLst>
              <a:ext uri="{FF2B5EF4-FFF2-40B4-BE49-F238E27FC236}">
                <a16:creationId xmlns:a16="http://schemas.microsoft.com/office/drawing/2014/main" id="{1EEECD11-9E90-42F5-A7AE-649CCD5CB020}"/>
              </a:ext>
            </a:extLst>
          </p:cNvPr>
          <p:cNvSpPr>
            <a:spLocks noGrp="1"/>
          </p:cNvSpPr>
          <p:nvPr>
            <p:ph idx="1"/>
          </p:nvPr>
        </p:nvSpPr>
        <p:spPr/>
        <p:txBody>
          <a:bodyPr>
            <a:normAutofit fontScale="92500" lnSpcReduction="20000"/>
          </a:bodyPr>
          <a:lstStyle/>
          <a:p>
            <a:r>
              <a:rPr lang="en-IN" sz="2000" dirty="0"/>
              <a:t>VPS uses global positioning system (GPS) and global system using GSM modules</a:t>
            </a:r>
          </a:p>
          <a:p>
            <a:r>
              <a:rPr lang="en-IN" sz="2000" dirty="0"/>
              <a:t>This system contains  an Arduino Uno 3 is interfaced serially to a GSM Modem and GPS Receiver</a:t>
            </a:r>
          </a:p>
          <a:p>
            <a:r>
              <a:rPr lang="en-IN" sz="2000" dirty="0"/>
              <a:t>A GSM modem is used to send the position (Latitude and Longitude) of the vehicle from a remote place.</a:t>
            </a:r>
          </a:p>
          <a:p>
            <a:r>
              <a:rPr lang="en-IN" sz="2000" dirty="0"/>
              <a:t>The GPS modem will continuously send the latitude and longitude indicating the position of the vehicle.</a:t>
            </a:r>
          </a:p>
          <a:p>
            <a:r>
              <a:rPr lang="en-IN" sz="2000" dirty="0"/>
              <a:t>The same data is sent to the mobile at the other end from where the position of the vehicle is demanded. </a:t>
            </a:r>
          </a:p>
          <a:p>
            <a:r>
              <a:rPr lang="en-IN" sz="2000" dirty="0"/>
              <a:t>When the request by user is sent to the number at the GSM modem, the system automatically sends a return reply to that mobile indicating the position of the vehicle in terms of latitude and longitude in real time.  </a:t>
            </a:r>
          </a:p>
        </p:txBody>
      </p:sp>
      <p:pic>
        <p:nvPicPr>
          <p:cNvPr id="4" name="Picture 3"/>
          <p:cNvPicPr>
            <a:picLocks noChangeAspect="1"/>
          </p:cNvPicPr>
          <p:nvPr/>
        </p:nvPicPr>
        <p:blipFill>
          <a:blip r:embed="rId2"/>
          <a:stretch>
            <a:fillRect/>
          </a:stretch>
        </p:blipFill>
        <p:spPr>
          <a:xfrm>
            <a:off x="7212169" y="115911"/>
            <a:ext cx="1912982" cy="1912982"/>
          </a:xfrm>
          <a:prstGeom prst="rect">
            <a:avLst/>
          </a:prstGeom>
        </p:spPr>
      </p:pic>
    </p:spTree>
    <p:extLst>
      <p:ext uri="{BB962C8B-B14F-4D97-AF65-F5344CB8AC3E}">
        <p14:creationId xmlns:p14="http://schemas.microsoft.com/office/powerpoint/2010/main" val="881515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E03E-10BB-4716-83D2-8D1EC4E675BC}"/>
              </a:ext>
            </a:extLst>
          </p:cNvPr>
          <p:cNvSpPr>
            <a:spLocks noGrp="1"/>
          </p:cNvSpPr>
          <p:nvPr>
            <p:ph type="title"/>
          </p:nvPr>
        </p:nvSpPr>
        <p:spPr/>
        <p:txBody>
          <a:bodyPr>
            <a:normAutofit/>
          </a:bodyPr>
          <a:lstStyle/>
          <a:p>
            <a:r>
              <a:rPr lang="en-IN" sz="3600" dirty="0"/>
              <a:t>Global positioning system (GPS) </a:t>
            </a:r>
          </a:p>
        </p:txBody>
      </p:sp>
      <p:sp>
        <p:nvSpPr>
          <p:cNvPr id="3" name="Text Placeholder 2">
            <a:extLst>
              <a:ext uri="{FF2B5EF4-FFF2-40B4-BE49-F238E27FC236}">
                <a16:creationId xmlns:a16="http://schemas.microsoft.com/office/drawing/2014/main" id="{009A9E07-B55A-4A70-8131-274FD183A2D8}"/>
              </a:ext>
            </a:extLst>
          </p:cNvPr>
          <p:cNvSpPr>
            <a:spLocks noGrp="1"/>
          </p:cNvSpPr>
          <p:nvPr>
            <p:ph type="body" idx="1"/>
          </p:nvPr>
        </p:nvSpPr>
        <p:spPr>
          <a:xfrm>
            <a:off x="621626" y="2263484"/>
            <a:ext cx="5157787" cy="609600"/>
          </a:xfrm>
        </p:spPr>
        <p:txBody>
          <a:bodyPr/>
          <a:lstStyle/>
          <a:p>
            <a:r>
              <a:rPr lang="en-IN" dirty="0"/>
              <a:t>DIAGRAM</a:t>
            </a:r>
          </a:p>
        </p:txBody>
      </p:sp>
      <p:pic>
        <p:nvPicPr>
          <p:cNvPr id="8" name="Content Placeholder 7">
            <a:extLst>
              <a:ext uri="{FF2B5EF4-FFF2-40B4-BE49-F238E27FC236}">
                <a16:creationId xmlns:a16="http://schemas.microsoft.com/office/drawing/2014/main" id="{4669885F-3617-41A9-8A5B-02E34F4CF56C}"/>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4277" r="32728"/>
          <a:stretch/>
        </p:blipFill>
        <p:spPr>
          <a:xfrm>
            <a:off x="802114" y="3045537"/>
            <a:ext cx="2603500" cy="31372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 Placeholder 4">
            <a:extLst>
              <a:ext uri="{FF2B5EF4-FFF2-40B4-BE49-F238E27FC236}">
                <a16:creationId xmlns:a16="http://schemas.microsoft.com/office/drawing/2014/main" id="{69159D87-D24C-40BC-8D56-76124766C15B}"/>
              </a:ext>
            </a:extLst>
          </p:cNvPr>
          <p:cNvSpPr>
            <a:spLocks noGrp="1"/>
          </p:cNvSpPr>
          <p:nvPr>
            <p:ph type="body" sz="quarter" idx="3"/>
          </p:nvPr>
        </p:nvSpPr>
        <p:spPr>
          <a:xfrm>
            <a:off x="7383742" y="2263484"/>
            <a:ext cx="3773488" cy="609600"/>
          </a:xfrm>
        </p:spPr>
        <p:txBody>
          <a:bodyPr/>
          <a:lstStyle/>
          <a:p>
            <a:r>
              <a:rPr lang="en-IN" dirty="0"/>
              <a:t>CODE</a:t>
            </a:r>
          </a:p>
        </p:txBody>
      </p:sp>
      <p:sp>
        <p:nvSpPr>
          <p:cNvPr id="6" name="Content Placeholder 5">
            <a:extLst>
              <a:ext uri="{FF2B5EF4-FFF2-40B4-BE49-F238E27FC236}">
                <a16:creationId xmlns:a16="http://schemas.microsoft.com/office/drawing/2014/main" id="{35E8862A-81F6-435A-B7D2-372CFCC6AAD1}"/>
              </a:ext>
            </a:extLst>
          </p:cNvPr>
          <p:cNvSpPr>
            <a:spLocks noGrp="1"/>
          </p:cNvSpPr>
          <p:nvPr>
            <p:ph sz="quarter" idx="4"/>
          </p:nvPr>
        </p:nvSpPr>
        <p:spPr>
          <a:xfrm>
            <a:off x="7581900" y="1879601"/>
            <a:ext cx="3773488" cy="4310062"/>
          </a:xfrm>
        </p:spPr>
        <p:txBody>
          <a:bodyPr/>
          <a:lstStyle/>
          <a:p>
            <a:pPr marL="0" indent="0">
              <a:buNone/>
            </a:pPr>
            <a:endParaRPr lang="en-IN" dirty="0"/>
          </a:p>
          <a:p>
            <a:pPr marL="0" indent="0">
              <a:buNone/>
            </a:pPr>
            <a:endParaRPr lang="en-IN" dirty="0"/>
          </a:p>
          <a:p>
            <a:pPr marL="0" indent="0">
              <a:buNone/>
            </a:pPr>
            <a:endParaRPr lang="en-IN" dirty="0"/>
          </a:p>
          <a:p>
            <a:pPr marL="0" indent="0">
              <a:buNone/>
            </a:pPr>
            <a:r>
              <a:rPr lang="en-IN" dirty="0"/>
              <a:t>void setup() </a:t>
            </a:r>
          </a:p>
          <a:p>
            <a:pPr marL="0" indent="0">
              <a:buNone/>
            </a:pPr>
            <a:r>
              <a:rPr lang="en-IN" dirty="0"/>
              <a:t>{</a:t>
            </a:r>
          </a:p>
          <a:p>
            <a:pPr marL="0" indent="0">
              <a:buNone/>
            </a:pPr>
            <a:r>
              <a:rPr lang="en-IN" dirty="0"/>
              <a:t>}</a:t>
            </a:r>
          </a:p>
          <a:p>
            <a:pPr marL="0" indent="0">
              <a:buNone/>
            </a:pPr>
            <a:r>
              <a:rPr lang="en-IN" dirty="0"/>
              <a:t> void loop()</a:t>
            </a:r>
          </a:p>
          <a:p>
            <a:pPr marL="0" indent="0">
              <a:buNone/>
            </a:pPr>
            <a:r>
              <a:rPr lang="en-IN" dirty="0"/>
              <a:t> {</a:t>
            </a:r>
          </a:p>
          <a:p>
            <a:pPr marL="0" indent="0">
              <a:buNone/>
            </a:pPr>
            <a:r>
              <a:rPr lang="en-IN" dirty="0"/>
              <a:t>}</a:t>
            </a:r>
          </a:p>
        </p:txBody>
      </p:sp>
      <p:cxnSp>
        <p:nvCxnSpPr>
          <p:cNvPr id="10" name="Straight Connector 9">
            <a:extLst>
              <a:ext uri="{FF2B5EF4-FFF2-40B4-BE49-F238E27FC236}">
                <a16:creationId xmlns:a16="http://schemas.microsoft.com/office/drawing/2014/main" id="{89A500E4-1AF1-4489-B41B-69CF60E512C2}"/>
              </a:ext>
            </a:extLst>
          </p:cNvPr>
          <p:cNvCxnSpPr>
            <a:cxnSpLocks/>
          </p:cNvCxnSpPr>
          <p:nvPr/>
        </p:nvCxnSpPr>
        <p:spPr>
          <a:xfrm>
            <a:off x="2902537" y="3447293"/>
            <a:ext cx="1409700"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E61F0BF-60A9-4416-9708-E1131A079C92}"/>
              </a:ext>
            </a:extLst>
          </p:cNvPr>
          <p:cNvCxnSpPr/>
          <p:nvPr/>
        </p:nvCxnSpPr>
        <p:spPr>
          <a:xfrm>
            <a:off x="2902537" y="3719186"/>
            <a:ext cx="1409700"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4D836948-6E73-48E6-8526-AD50C4AB67F6}"/>
              </a:ext>
            </a:extLst>
          </p:cNvPr>
          <p:cNvCxnSpPr>
            <a:cxnSpLocks/>
          </p:cNvCxnSpPr>
          <p:nvPr/>
        </p:nvCxnSpPr>
        <p:spPr>
          <a:xfrm>
            <a:off x="2902537" y="3839872"/>
            <a:ext cx="2107406"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C102CB53-8378-4306-AB64-D9CF5D13A05B}"/>
              </a:ext>
            </a:extLst>
          </p:cNvPr>
          <p:cNvCxnSpPr/>
          <p:nvPr/>
        </p:nvCxnSpPr>
        <p:spPr>
          <a:xfrm>
            <a:off x="2902537" y="5661627"/>
            <a:ext cx="1409700" cy="0"/>
          </a:xfrm>
          <a:prstGeom prst="line">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797D8250-FBCD-444E-9094-9DC6A172520E}"/>
              </a:ext>
            </a:extLst>
          </p:cNvPr>
          <p:cNvSpPr txBox="1"/>
          <p:nvPr/>
        </p:nvSpPr>
        <p:spPr>
          <a:xfrm>
            <a:off x="4309183" y="3278773"/>
            <a:ext cx="560923" cy="369332"/>
          </a:xfrm>
          <a:prstGeom prst="rect">
            <a:avLst/>
          </a:prstGeom>
          <a:noFill/>
        </p:spPr>
        <p:txBody>
          <a:bodyPr wrap="none" rtlCol="0">
            <a:spAutoFit/>
          </a:bodyPr>
          <a:lstStyle/>
          <a:p>
            <a:r>
              <a:rPr lang="en-IN" dirty="0"/>
              <a:t>VCC</a:t>
            </a:r>
          </a:p>
        </p:txBody>
      </p:sp>
      <p:cxnSp>
        <p:nvCxnSpPr>
          <p:cNvPr id="18" name="Straight Connector 17">
            <a:extLst>
              <a:ext uri="{FF2B5EF4-FFF2-40B4-BE49-F238E27FC236}">
                <a16:creationId xmlns:a16="http://schemas.microsoft.com/office/drawing/2014/main" id="{35AD75EE-1212-4BBF-AEE4-E3168F920183}"/>
              </a:ext>
            </a:extLst>
          </p:cNvPr>
          <p:cNvCxnSpPr>
            <a:cxnSpLocks/>
          </p:cNvCxnSpPr>
          <p:nvPr/>
        </p:nvCxnSpPr>
        <p:spPr>
          <a:xfrm>
            <a:off x="2902537" y="3599535"/>
            <a:ext cx="2107406"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24ECC412-5228-4E77-AACC-CB503215121A}"/>
              </a:ext>
            </a:extLst>
          </p:cNvPr>
          <p:cNvSpPr txBox="1"/>
          <p:nvPr/>
        </p:nvSpPr>
        <p:spPr>
          <a:xfrm>
            <a:off x="5006889" y="3420210"/>
            <a:ext cx="560923" cy="369332"/>
          </a:xfrm>
          <a:prstGeom prst="rect">
            <a:avLst/>
          </a:prstGeom>
          <a:noFill/>
        </p:spPr>
        <p:txBody>
          <a:bodyPr wrap="square" rtlCol="0">
            <a:spAutoFit/>
          </a:bodyPr>
          <a:lstStyle/>
          <a:p>
            <a:r>
              <a:rPr lang="en-IN" dirty="0"/>
              <a:t>AX</a:t>
            </a:r>
          </a:p>
        </p:txBody>
      </p:sp>
      <p:sp>
        <p:nvSpPr>
          <p:cNvPr id="22" name="TextBox 21">
            <a:extLst>
              <a:ext uri="{FF2B5EF4-FFF2-40B4-BE49-F238E27FC236}">
                <a16:creationId xmlns:a16="http://schemas.microsoft.com/office/drawing/2014/main" id="{DB5867D3-E302-4011-A67B-FEEAF86578F2}"/>
              </a:ext>
            </a:extLst>
          </p:cNvPr>
          <p:cNvSpPr txBox="1"/>
          <p:nvPr/>
        </p:nvSpPr>
        <p:spPr>
          <a:xfrm>
            <a:off x="4310710" y="3534520"/>
            <a:ext cx="560923" cy="369332"/>
          </a:xfrm>
          <a:prstGeom prst="rect">
            <a:avLst/>
          </a:prstGeom>
          <a:noFill/>
        </p:spPr>
        <p:txBody>
          <a:bodyPr wrap="square" rtlCol="0">
            <a:spAutoFit/>
          </a:bodyPr>
          <a:lstStyle/>
          <a:p>
            <a:r>
              <a:rPr lang="en-IN" dirty="0"/>
              <a:t>TX</a:t>
            </a:r>
          </a:p>
        </p:txBody>
      </p:sp>
      <p:sp>
        <p:nvSpPr>
          <p:cNvPr id="24" name="TextBox 23">
            <a:extLst>
              <a:ext uri="{FF2B5EF4-FFF2-40B4-BE49-F238E27FC236}">
                <a16:creationId xmlns:a16="http://schemas.microsoft.com/office/drawing/2014/main" id="{394BCFBF-FFD7-437D-8A13-A2A39C9DC604}"/>
              </a:ext>
            </a:extLst>
          </p:cNvPr>
          <p:cNvSpPr txBox="1"/>
          <p:nvPr/>
        </p:nvSpPr>
        <p:spPr>
          <a:xfrm>
            <a:off x="5006889" y="3651875"/>
            <a:ext cx="970682" cy="369332"/>
          </a:xfrm>
          <a:prstGeom prst="rect">
            <a:avLst/>
          </a:prstGeom>
          <a:noFill/>
        </p:spPr>
        <p:txBody>
          <a:bodyPr wrap="square" rtlCol="0">
            <a:spAutoFit/>
          </a:bodyPr>
          <a:lstStyle/>
          <a:p>
            <a:r>
              <a:rPr lang="en-IN" dirty="0"/>
              <a:t>GND</a:t>
            </a:r>
          </a:p>
        </p:txBody>
      </p:sp>
      <p:sp>
        <p:nvSpPr>
          <p:cNvPr id="25" name="TextBox 24">
            <a:extLst>
              <a:ext uri="{FF2B5EF4-FFF2-40B4-BE49-F238E27FC236}">
                <a16:creationId xmlns:a16="http://schemas.microsoft.com/office/drawing/2014/main" id="{2B67D0D9-7E9C-4517-BFA8-4328A6D528D3}"/>
              </a:ext>
            </a:extLst>
          </p:cNvPr>
          <p:cNvSpPr txBox="1"/>
          <p:nvPr/>
        </p:nvSpPr>
        <p:spPr>
          <a:xfrm>
            <a:off x="4425370" y="5649106"/>
            <a:ext cx="1354043" cy="369332"/>
          </a:xfrm>
          <a:prstGeom prst="rect">
            <a:avLst/>
          </a:prstGeom>
          <a:noFill/>
        </p:spPr>
        <p:txBody>
          <a:bodyPr wrap="square" rtlCol="0">
            <a:spAutoFit/>
          </a:bodyPr>
          <a:lstStyle/>
          <a:p>
            <a:r>
              <a:rPr lang="en-IN" dirty="0"/>
              <a:t>ANTENNA</a:t>
            </a:r>
          </a:p>
        </p:txBody>
      </p:sp>
      <p:pic>
        <p:nvPicPr>
          <p:cNvPr id="4" name="Picture 3"/>
          <p:cNvPicPr>
            <a:picLocks noChangeAspect="1"/>
          </p:cNvPicPr>
          <p:nvPr/>
        </p:nvPicPr>
        <p:blipFill>
          <a:blip r:embed="rId3"/>
          <a:stretch>
            <a:fillRect/>
          </a:stretch>
        </p:blipFill>
        <p:spPr>
          <a:xfrm>
            <a:off x="8150700" y="64317"/>
            <a:ext cx="3231298" cy="1815284"/>
          </a:xfrm>
          <a:prstGeom prst="rect">
            <a:avLst/>
          </a:prstGeom>
        </p:spPr>
      </p:pic>
    </p:spTree>
    <p:extLst>
      <p:ext uri="{BB962C8B-B14F-4D97-AF65-F5344CB8AC3E}">
        <p14:creationId xmlns:p14="http://schemas.microsoft.com/office/powerpoint/2010/main" val="2715379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F138DC-25CD-46DE-990D-041FBAA80555}"/>
              </a:ext>
            </a:extLst>
          </p:cNvPr>
          <p:cNvPicPr>
            <a:picLocks noChangeAspect="1"/>
          </p:cNvPicPr>
          <p:nvPr/>
        </p:nvPicPr>
        <p:blipFill rotWithShape="1">
          <a:blip r:embed="rId2">
            <a:extLst>
              <a:ext uri="{28A0092B-C50C-407E-A947-70E740481C1C}">
                <a14:useLocalDpi xmlns:a14="http://schemas.microsoft.com/office/drawing/2010/main" val="0"/>
              </a:ext>
            </a:extLst>
          </a:blip>
          <a:srcRect b="62187"/>
          <a:stretch/>
        </p:blipFill>
        <p:spPr>
          <a:xfrm>
            <a:off x="1339901" y="2212180"/>
            <a:ext cx="9512197" cy="2817020"/>
          </a:xfrm>
          <a:prstGeom prst="rect">
            <a:avLst/>
          </a:prstGeom>
        </p:spPr>
      </p:pic>
    </p:spTree>
    <p:extLst>
      <p:ext uri="{BB962C8B-B14F-4D97-AF65-F5344CB8AC3E}">
        <p14:creationId xmlns:p14="http://schemas.microsoft.com/office/powerpoint/2010/main" val="170119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9C11-5502-46EE-90FB-79091F54181E}"/>
              </a:ext>
            </a:extLst>
          </p:cNvPr>
          <p:cNvSpPr>
            <a:spLocks noGrp="1"/>
          </p:cNvSpPr>
          <p:nvPr>
            <p:ph type="title"/>
          </p:nvPr>
        </p:nvSpPr>
        <p:spPr/>
        <p:txBody>
          <a:bodyPr/>
          <a:lstStyle/>
          <a:p>
            <a:r>
              <a:rPr lang="en-IN" b="0" i="0" dirty="0">
                <a:solidFill>
                  <a:schemeClr val="tx1"/>
                </a:solidFill>
                <a:effectLst/>
                <a:latin typeface="arial" panose="020B0604020202020204" pitchFamily="34" charset="0"/>
              </a:rPr>
              <a:t>Global System for Mobile Communications      (</a:t>
            </a:r>
            <a:r>
              <a:rPr lang="en-IN" b="1" i="0" dirty="0">
                <a:solidFill>
                  <a:schemeClr val="tx1"/>
                </a:solidFill>
                <a:effectLst/>
                <a:latin typeface="arial" panose="020B0604020202020204" pitchFamily="34" charset="0"/>
              </a:rPr>
              <a:t>GSM</a:t>
            </a:r>
            <a:r>
              <a:rPr lang="en-IN" b="0" i="0" dirty="0">
                <a:solidFill>
                  <a:schemeClr val="tx1"/>
                </a:solidFill>
                <a:effectLst/>
                <a:latin typeface="arial" panose="020B0604020202020204" pitchFamily="34" charset="0"/>
              </a:rPr>
              <a:t>) </a:t>
            </a:r>
            <a:endParaRPr lang="en-IN" dirty="0">
              <a:solidFill>
                <a:schemeClr val="tx1"/>
              </a:solidFill>
            </a:endParaRPr>
          </a:p>
        </p:txBody>
      </p:sp>
      <p:sp>
        <p:nvSpPr>
          <p:cNvPr id="3" name="Text Placeholder 2">
            <a:extLst>
              <a:ext uri="{FF2B5EF4-FFF2-40B4-BE49-F238E27FC236}">
                <a16:creationId xmlns:a16="http://schemas.microsoft.com/office/drawing/2014/main" id="{56E520B6-873E-4E01-81F8-A6F2D2A288CB}"/>
              </a:ext>
            </a:extLst>
          </p:cNvPr>
          <p:cNvSpPr>
            <a:spLocks noGrp="1"/>
          </p:cNvSpPr>
          <p:nvPr>
            <p:ph type="body" idx="1"/>
          </p:nvPr>
        </p:nvSpPr>
        <p:spPr>
          <a:xfrm>
            <a:off x="138200" y="2452281"/>
            <a:ext cx="5157787" cy="511176"/>
          </a:xfrm>
        </p:spPr>
        <p:txBody>
          <a:bodyPr/>
          <a:lstStyle/>
          <a:p>
            <a:r>
              <a:rPr lang="en-IN" dirty="0"/>
              <a:t>DIAGRAM</a:t>
            </a:r>
          </a:p>
        </p:txBody>
      </p:sp>
      <p:pic>
        <p:nvPicPr>
          <p:cNvPr id="8" name="Content Placeholder 7">
            <a:extLst>
              <a:ext uri="{FF2B5EF4-FFF2-40B4-BE49-F238E27FC236}">
                <a16:creationId xmlns:a16="http://schemas.microsoft.com/office/drawing/2014/main" id="{8B724E44-BD6F-4659-A829-77F4CF79EDE1}"/>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0284" t="13515" r="14143" b="8907"/>
          <a:stretch/>
        </p:blipFill>
        <p:spPr>
          <a:xfrm rot="16200000">
            <a:off x="800102" y="2876819"/>
            <a:ext cx="2688464" cy="34901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 Placeholder 4">
            <a:extLst>
              <a:ext uri="{FF2B5EF4-FFF2-40B4-BE49-F238E27FC236}">
                <a16:creationId xmlns:a16="http://schemas.microsoft.com/office/drawing/2014/main" id="{6CDC44EF-C423-428B-973D-4099C7617841}"/>
              </a:ext>
            </a:extLst>
          </p:cNvPr>
          <p:cNvSpPr>
            <a:spLocks noGrp="1"/>
          </p:cNvSpPr>
          <p:nvPr>
            <p:ph type="body" sz="quarter" idx="3"/>
          </p:nvPr>
        </p:nvSpPr>
        <p:spPr>
          <a:xfrm>
            <a:off x="6159136" y="2452281"/>
            <a:ext cx="5183188" cy="511176"/>
          </a:xfrm>
        </p:spPr>
        <p:txBody>
          <a:bodyPr/>
          <a:lstStyle/>
          <a:p>
            <a:r>
              <a:rPr lang="en-IN" dirty="0"/>
              <a:t>CODE</a:t>
            </a:r>
          </a:p>
        </p:txBody>
      </p:sp>
      <p:sp>
        <p:nvSpPr>
          <p:cNvPr id="6" name="Content Placeholder 5">
            <a:extLst>
              <a:ext uri="{FF2B5EF4-FFF2-40B4-BE49-F238E27FC236}">
                <a16:creationId xmlns:a16="http://schemas.microsoft.com/office/drawing/2014/main" id="{9AD32430-B497-4212-8E67-97C99860967F}"/>
              </a:ext>
            </a:extLst>
          </p:cNvPr>
          <p:cNvSpPr>
            <a:spLocks noGrp="1"/>
          </p:cNvSpPr>
          <p:nvPr>
            <p:ph sz="quarter" idx="4"/>
          </p:nvPr>
        </p:nvSpPr>
        <p:spPr>
          <a:xfrm>
            <a:off x="6268033" y="3155324"/>
            <a:ext cx="5183188" cy="3404222"/>
          </a:xfrm>
        </p:spPr>
        <p:txBody>
          <a:bodyPr>
            <a:normAutofit fontScale="85000" lnSpcReduction="10000"/>
          </a:bodyPr>
          <a:lstStyle/>
          <a:p>
            <a:pPr marL="0" indent="0">
              <a:spcBef>
                <a:spcPts val="0"/>
              </a:spcBef>
              <a:spcAft>
                <a:spcPts val="0"/>
              </a:spcAft>
              <a:buNone/>
            </a:pPr>
            <a:r>
              <a:rPr lang="en-IN" dirty="0"/>
              <a:t>#include&lt;SoftwareSerial.h&gt;</a:t>
            </a:r>
          </a:p>
          <a:p>
            <a:pPr marL="0" indent="0">
              <a:spcBef>
                <a:spcPts val="0"/>
              </a:spcBef>
              <a:spcAft>
                <a:spcPts val="0"/>
              </a:spcAft>
              <a:buNone/>
            </a:pPr>
            <a:r>
              <a:rPr lang="en-IN" dirty="0" err="1"/>
              <a:t>SoftwareSerial</a:t>
            </a:r>
            <a:r>
              <a:rPr lang="en-IN" dirty="0"/>
              <a:t> gsm(2,3);</a:t>
            </a:r>
          </a:p>
          <a:p>
            <a:pPr marL="0" indent="0">
              <a:spcBef>
                <a:spcPts val="0"/>
              </a:spcBef>
              <a:spcAft>
                <a:spcPts val="0"/>
              </a:spcAft>
              <a:buNone/>
            </a:pPr>
            <a:r>
              <a:rPr lang="en-IN" dirty="0"/>
              <a:t>void setup(){ </a:t>
            </a:r>
          </a:p>
          <a:p>
            <a:pPr marL="0" indent="0">
              <a:spcBef>
                <a:spcPts val="0"/>
              </a:spcBef>
              <a:spcAft>
                <a:spcPts val="0"/>
              </a:spcAft>
              <a:buNone/>
            </a:pPr>
            <a:r>
              <a:rPr lang="en-IN" dirty="0"/>
              <a:t> </a:t>
            </a:r>
            <a:r>
              <a:rPr lang="en-IN" dirty="0" err="1"/>
              <a:t>Serial.begin</a:t>
            </a:r>
            <a:r>
              <a:rPr lang="en-IN" dirty="0"/>
              <a:t>(9600);  </a:t>
            </a:r>
          </a:p>
          <a:p>
            <a:pPr marL="0" indent="0">
              <a:spcBef>
                <a:spcPts val="0"/>
              </a:spcBef>
              <a:spcAft>
                <a:spcPts val="0"/>
              </a:spcAft>
              <a:buNone/>
            </a:pPr>
            <a:r>
              <a:rPr lang="en-IN" dirty="0" err="1"/>
              <a:t>gsm.begin</a:t>
            </a:r>
            <a:r>
              <a:rPr lang="en-IN" dirty="0"/>
              <a:t>(9600);}</a:t>
            </a:r>
          </a:p>
          <a:p>
            <a:pPr marL="0" indent="0">
              <a:spcBef>
                <a:spcPts val="0"/>
              </a:spcBef>
              <a:spcAft>
                <a:spcPts val="0"/>
              </a:spcAft>
              <a:buNone/>
            </a:pPr>
            <a:r>
              <a:rPr lang="en-IN" dirty="0"/>
              <a:t>void loop(){  </a:t>
            </a:r>
          </a:p>
          <a:p>
            <a:pPr marL="0" indent="0">
              <a:spcBef>
                <a:spcPts val="0"/>
              </a:spcBef>
              <a:spcAft>
                <a:spcPts val="0"/>
              </a:spcAft>
              <a:buNone/>
            </a:pPr>
            <a:r>
              <a:rPr lang="en-IN" dirty="0"/>
              <a:t>if(</a:t>
            </a:r>
            <a:r>
              <a:rPr lang="en-IN" dirty="0" err="1"/>
              <a:t>gsm.available</a:t>
            </a:r>
            <a:r>
              <a:rPr lang="en-IN" dirty="0"/>
              <a:t>())  {    </a:t>
            </a:r>
          </a:p>
          <a:p>
            <a:pPr marL="0" indent="0">
              <a:spcBef>
                <a:spcPts val="0"/>
              </a:spcBef>
              <a:spcAft>
                <a:spcPts val="0"/>
              </a:spcAft>
              <a:buNone/>
            </a:pPr>
            <a:r>
              <a:rPr lang="en-IN" dirty="0" err="1"/>
              <a:t>Serial.write</a:t>
            </a:r>
            <a:r>
              <a:rPr lang="en-IN" dirty="0"/>
              <a:t>(</a:t>
            </a:r>
            <a:r>
              <a:rPr lang="en-IN" dirty="0" err="1"/>
              <a:t>gsm.read</a:t>
            </a:r>
            <a:r>
              <a:rPr lang="en-IN" dirty="0"/>
              <a:t>());  </a:t>
            </a:r>
          </a:p>
          <a:p>
            <a:pPr marL="0" indent="0">
              <a:spcBef>
                <a:spcPts val="0"/>
              </a:spcBef>
              <a:spcAft>
                <a:spcPts val="0"/>
              </a:spcAft>
              <a:buNone/>
            </a:pPr>
            <a:r>
              <a:rPr lang="en-IN" dirty="0"/>
              <a:t>}  if(</a:t>
            </a:r>
            <a:r>
              <a:rPr lang="en-IN" dirty="0" err="1"/>
              <a:t>Serial.available</a:t>
            </a:r>
            <a:r>
              <a:rPr lang="en-IN" dirty="0"/>
              <a:t>())  {   </a:t>
            </a:r>
          </a:p>
          <a:p>
            <a:pPr marL="0" indent="0">
              <a:spcBef>
                <a:spcPts val="0"/>
              </a:spcBef>
              <a:spcAft>
                <a:spcPts val="0"/>
              </a:spcAft>
              <a:buNone/>
            </a:pPr>
            <a:r>
              <a:rPr lang="en-IN" dirty="0"/>
              <a:t> byte a=</a:t>
            </a:r>
            <a:r>
              <a:rPr lang="en-IN" dirty="0" err="1"/>
              <a:t>Serial.read</a:t>
            </a:r>
            <a:r>
              <a:rPr lang="en-IN" dirty="0"/>
              <a:t>();    </a:t>
            </a:r>
          </a:p>
          <a:p>
            <a:pPr marL="0" indent="0">
              <a:spcBef>
                <a:spcPts val="0"/>
              </a:spcBef>
              <a:spcAft>
                <a:spcPts val="0"/>
              </a:spcAft>
              <a:buNone/>
            </a:pPr>
            <a:r>
              <a:rPr lang="en-IN" dirty="0"/>
              <a:t>if(a=='#')    {      </a:t>
            </a:r>
          </a:p>
          <a:p>
            <a:pPr marL="0" indent="0">
              <a:spcBef>
                <a:spcPts val="0"/>
              </a:spcBef>
              <a:spcAft>
                <a:spcPts val="0"/>
              </a:spcAft>
              <a:buNone/>
            </a:pPr>
            <a:r>
              <a:rPr lang="en-IN" dirty="0" err="1"/>
              <a:t>gsm.write</a:t>
            </a:r>
            <a:r>
              <a:rPr lang="en-IN" dirty="0"/>
              <a:t>( 0x1a );   </a:t>
            </a:r>
          </a:p>
          <a:p>
            <a:pPr marL="0" indent="0">
              <a:spcBef>
                <a:spcPts val="0"/>
              </a:spcBef>
              <a:spcAft>
                <a:spcPts val="0"/>
              </a:spcAft>
              <a:buNone/>
            </a:pPr>
            <a:r>
              <a:rPr lang="en-IN" dirty="0"/>
              <a:t> }    </a:t>
            </a:r>
          </a:p>
          <a:p>
            <a:pPr marL="0" indent="0">
              <a:spcBef>
                <a:spcPts val="0"/>
              </a:spcBef>
              <a:spcAft>
                <a:spcPts val="0"/>
              </a:spcAft>
              <a:buNone/>
            </a:pPr>
            <a:r>
              <a:rPr lang="en-IN" dirty="0"/>
              <a:t>else    {      </a:t>
            </a:r>
          </a:p>
          <a:p>
            <a:pPr marL="0" indent="0">
              <a:spcBef>
                <a:spcPts val="0"/>
              </a:spcBef>
              <a:spcAft>
                <a:spcPts val="0"/>
              </a:spcAft>
              <a:buNone/>
            </a:pPr>
            <a:r>
              <a:rPr lang="en-IN" dirty="0" err="1"/>
              <a:t>gsm.write</a:t>
            </a:r>
            <a:r>
              <a:rPr lang="en-IN" dirty="0"/>
              <a:t>(a);   </a:t>
            </a:r>
          </a:p>
          <a:p>
            <a:pPr marL="0" indent="0">
              <a:spcBef>
                <a:spcPts val="0"/>
              </a:spcBef>
              <a:spcAft>
                <a:spcPts val="0"/>
              </a:spcAft>
              <a:buNone/>
            </a:pPr>
            <a:r>
              <a:rPr lang="en-IN" dirty="0"/>
              <a:t> }  }}</a:t>
            </a:r>
          </a:p>
        </p:txBody>
      </p:sp>
      <p:cxnSp>
        <p:nvCxnSpPr>
          <p:cNvPr id="10" name="Straight Connector 9">
            <a:extLst>
              <a:ext uri="{FF2B5EF4-FFF2-40B4-BE49-F238E27FC236}">
                <a16:creationId xmlns:a16="http://schemas.microsoft.com/office/drawing/2014/main" id="{85561B2A-2F01-4D44-8072-EE3439967F3A}"/>
              </a:ext>
            </a:extLst>
          </p:cNvPr>
          <p:cNvCxnSpPr/>
          <p:nvPr/>
        </p:nvCxnSpPr>
        <p:spPr>
          <a:xfrm>
            <a:off x="2443150" y="3580327"/>
            <a:ext cx="1944710"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D81D963F-CE01-423A-8392-2515CDD4A91E}"/>
              </a:ext>
            </a:extLst>
          </p:cNvPr>
          <p:cNvCxnSpPr>
            <a:cxnSpLocks/>
          </p:cNvCxnSpPr>
          <p:nvPr/>
        </p:nvCxnSpPr>
        <p:spPr>
          <a:xfrm>
            <a:off x="3329189" y="5574333"/>
            <a:ext cx="1052398"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FC3D9102-D5D9-4C8C-AEF7-9372B08A25FA}"/>
              </a:ext>
            </a:extLst>
          </p:cNvPr>
          <p:cNvCxnSpPr/>
          <p:nvPr/>
        </p:nvCxnSpPr>
        <p:spPr>
          <a:xfrm>
            <a:off x="3495548" y="4137338"/>
            <a:ext cx="886039"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47E73C9F-DCB7-4EFC-9CB4-C9B40E205F30}"/>
              </a:ext>
            </a:extLst>
          </p:cNvPr>
          <p:cNvSpPr txBox="1"/>
          <p:nvPr/>
        </p:nvSpPr>
        <p:spPr>
          <a:xfrm>
            <a:off x="4392145" y="5389667"/>
            <a:ext cx="1141033" cy="369332"/>
          </a:xfrm>
          <a:prstGeom prst="rect">
            <a:avLst/>
          </a:prstGeom>
          <a:noFill/>
        </p:spPr>
        <p:txBody>
          <a:bodyPr wrap="square" rtlCol="0">
            <a:spAutoFit/>
          </a:bodyPr>
          <a:lstStyle/>
          <a:p>
            <a:r>
              <a:rPr lang="en-IN" dirty="0"/>
              <a:t>SIM SLOT </a:t>
            </a:r>
          </a:p>
        </p:txBody>
      </p:sp>
      <p:sp>
        <p:nvSpPr>
          <p:cNvPr id="19" name="TextBox 18">
            <a:extLst>
              <a:ext uri="{FF2B5EF4-FFF2-40B4-BE49-F238E27FC236}">
                <a16:creationId xmlns:a16="http://schemas.microsoft.com/office/drawing/2014/main" id="{E4AA3151-AE0F-4908-A26F-D56F96D4C830}"/>
              </a:ext>
            </a:extLst>
          </p:cNvPr>
          <p:cNvSpPr txBox="1"/>
          <p:nvPr/>
        </p:nvSpPr>
        <p:spPr>
          <a:xfrm>
            <a:off x="4381587" y="3416243"/>
            <a:ext cx="1287888" cy="369332"/>
          </a:xfrm>
          <a:prstGeom prst="rect">
            <a:avLst/>
          </a:prstGeom>
          <a:noFill/>
        </p:spPr>
        <p:txBody>
          <a:bodyPr wrap="square" rtlCol="0">
            <a:spAutoFit/>
          </a:bodyPr>
          <a:lstStyle/>
          <a:p>
            <a:r>
              <a:rPr lang="en-IN" dirty="0"/>
              <a:t>ANTENNA</a:t>
            </a:r>
          </a:p>
        </p:txBody>
      </p:sp>
      <p:sp>
        <p:nvSpPr>
          <p:cNvPr id="20" name="TextBox 19">
            <a:extLst>
              <a:ext uri="{FF2B5EF4-FFF2-40B4-BE49-F238E27FC236}">
                <a16:creationId xmlns:a16="http://schemas.microsoft.com/office/drawing/2014/main" id="{DE5D6195-0362-49A7-BCCF-E56CEA34883F}"/>
              </a:ext>
            </a:extLst>
          </p:cNvPr>
          <p:cNvSpPr txBox="1"/>
          <p:nvPr/>
        </p:nvSpPr>
        <p:spPr>
          <a:xfrm>
            <a:off x="4381587" y="3986894"/>
            <a:ext cx="1113128" cy="646331"/>
          </a:xfrm>
          <a:prstGeom prst="rect">
            <a:avLst/>
          </a:prstGeom>
          <a:noFill/>
        </p:spPr>
        <p:txBody>
          <a:bodyPr wrap="square" rtlCol="0">
            <a:spAutoFit/>
          </a:bodyPr>
          <a:lstStyle/>
          <a:p>
            <a:r>
              <a:rPr lang="en-IN" dirty="0"/>
              <a:t>POWER SUPPLY</a:t>
            </a:r>
          </a:p>
        </p:txBody>
      </p:sp>
      <p:cxnSp>
        <p:nvCxnSpPr>
          <p:cNvPr id="22" name="Straight Connector 21">
            <a:extLst>
              <a:ext uri="{FF2B5EF4-FFF2-40B4-BE49-F238E27FC236}">
                <a16:creationId xmlns:a16="http://schemas.microsoft.com/office/drawing/2014/main" id="{57994914-2A25-477A-8468-A32CE6B2CE92}"/>
              </a:ext>
            </a:extLst>
          </p:cNvPr>
          <p:cNvCxnSpPr>
            <a:cxnSpLocks/>
          </p:cNvCxnSpPr>
          <p:nvPr/>
        </p:nvCxnSpPr>
        <p:spPr>
          <a:xfrm flipV="1">
            <a:off x="1606331" y="5811286"/>
            <a:ext cx="2775256" cy="4536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AAAA451-EADD-4D95-95A9-5259DE22DA37}"/>
              </a:ext>
            </a:extLst>
          </p:cNvPr>
          <p:cNvCxnSpPr>
            <a:cxnSpLocks/>
          </p:cNvCxnSpPr>
          <p:nvPr/>
        </p:nvCxnSpPr>
        <p:spPr>
          <a:xfrm flipH="1">
            <a:off x="1606331" y="3911552"/>
            <a:ext cx="2769447" cy="12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3D76A99F-26EB-4B0E-9BA0-123A3AA52E11}"/>
              </a:ext>
            </a:extLst>
          </p:cNvPr>
          <p:cNvSpPr txBox="1"/>
          <p:nvPr/>
        </p:nvSpPr>
        <p:spPr>
          <a:xfrm>
            <a:off x="4392145" y="5649300"/>
            <a:ext cx="492167" cy="369332"/>
          </a:xfrm>
          <a:prstGeom prst="rect">
            <a:avLst/>
          </a:prstGeom>
          <a:noFill/>
        </p:spPr>
        <p:txBody>
          <a:bodyPr wrap="square" rtlCol="0">
            <a:spAutoFit/>
          </a:bodyPr>
          <a:lstStyle/>
          <a:p>
            <a:r>
              <a:rPr lang="en-IN" dirty="0"/>
              <a:t>RX </a:t>
            </a:r>
          </a:p>
        </p:txBody>
      </p:sp>
      <p:sp>
        <p:nvSpPr>
          <p:cNvPr id="29" name="TextBox 28">
            <a:extLst>
              <a:ext uri="{FF2B5EF4-FFF2-40B4-BE49-F238E27FC236}">
                <a16:creationId xmlns:a16="http://schemas.microsoft.com/office/drawing/2014/main" id="{8341250D-4177-4F52-8965-727E50843BBB}"/>
              </a:ext>
            </a:extLst>
          </p:cNvPr>
          <p:cNvSpPr txBox="1"/>
          <p:nvPr/>
        </p:nvSpPr>
        <p:spPr>
          <a:xfrm>
            <a:off x="4381587" y="3721436"/>
            <a:ext cx="914400" cy="369332"/>
          </a:xfrm>
          <a:prstGeom prst="rect">
            <a:avLst/>
          </a:prstGeom>
          <a:noFill/>
        </p:spPr>
        <p:txBody>
          <a:bodyPr wrap="square" rtlCol="0">
            <a:spAutoFit/>
          </a:bodyPr>
          <a:lstStyle/>
          <a:p>
            <a:r>
              <a:rPr lang="en-IN" dirty="0"/>
              <a:t>TX</a:t>
            </a:r>
          </a:p>
        </p:txBody>
      </p:sp>
      <p:cxnSp>
        <p:nvCxnSpPr>
          <p:cNvPr id="31" name="Straight Connector 30">
            <a:extLst>
              <a:ext uri="{FF2B5EF4-FFF2-40B4-BE49-F238E27FC236}">
                <a16:creationId xmlns:a16="http://schemas.microsoft.com/office/drawing/2014/main" id="{A446C3E7-C711-4C5F-B97D-930BD5394303}"/>
              </a:ext>
            </a:extLst>
          </p:cNvPr>
          <p:cNvCxnSpPr>
            <a:cxnSpLocks/>
          </p:cNvCxnSpPr>
          <p:nvPr/>
        </p:nvCxnSpPr>
        <p:spPr>
          <a:xfrm flipH="1">
            <a:off x="2458449" y="4803749"/>
            <a:ext cx="1923138" cy="0"/>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7B0B6709-A17C-4EFB-91D5-1C3F6ED9EC43}"/>
              </a:ext>
            </a:extLst>
          </p:cNvPr>
          <p:cNvSpPr txBox="1"/>
          <p:nvPr/>
        </p:nvSpPr>
        <p:spPr>
          <a:xfrm>
            <a:off x="4381587" y="4620844"/>
            <a:ext cx="1287888" cy="646331"/>
          </a:xfrm>
          <a:prstGeom prst="rect">
            <a:avLst/>
          </a:prstGeom>
          <a:noFill/>
        </p:spPr>
        <p:txBody>
          <a:bodyPr wrap="square" rtlCol="0">
            <a:spAutoFit/>
          </a:bodyPr>
          <a:lstStyle/>
          <a:p>
            <a:r>
              <a:rPr lang="en-IN" dirty="0"/>
              <a:t>SIM800C MODULE</a:t>
            </a:r>
          </a:p>
        </p:txBody>
      </p:sp>
      <p:cxnSp>
        <p:nvCxnSpPr>
          <p:cNvPr id="33" name="Straight Connector 32">
            <a:extLst>
              <a:ext uri="{FF2B5EF4-FFF2-40B4-BE49-F238E27FC236}">
                <a16:creationId xmlns:a16="http://schemas.microsoft.com/office/drawing/2014/main" id="{1DE992C9-3914-4CED-A27C-505B65186119}"/>
              </a:ext>
            </a:extLst>
          </p:cNvPr>
          <p:cNvCxnSpPr>
            <a:cxnSpLocks/>
          </p:cNvCxnSpPr>
          <p:nvPr/>
        </p:nvCxnSpPr>
        <p:spPr>
          <a:xfrm flipV="1">
            <a:off x="1606331" y="5526883"/>
            <a:ext cx="0" cy="329763"/>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25E2F6D6-F86D-4A5E-B4ED-B34B0266E5CA}"/>
              </a:ext>
            </a:extLst>
          </p:cNvPr>
          <p:cNvCxnSpPr>
            <a:cxnSpLocks/>
          </p:cNvCxnSpPr>
          <p:nvPr/>
        </p:nvCxnSpPr>
        <p:spPr>
          <a:xfrm flipV="1">
            <a:off x="1615374" y="3906102"/>
            <a:ext cx="0" cy="1483566"/>
          </a:xfrm>
          <a:prstGeom prst="line">
            <a:avLst/>
          </a:prstGeom>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970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281" y="39599"/>
            <a:ext cx="3151032" cy="6655648"/>
          </a:xfrm>
          <a:prstGeom prst="rect">
            <a:avLst/>
          </a:prstGeom>
        </p:spPr>
      </p:pic>
      <p:sp>
        <p:nvSpPr>
          <p:cNvPr id="2" name="Title 1">
            <a:extLst>
              <a:ext uri="{FF2B5EF4-FFF2-40B4-BE49-F238E27FC236}">
                <a16:creationId xmlns:a16="http://schemas.microsoft.com/office/drawing/2014/main" id="{18F61A5C-AC02-4ABF-9EC6-059F35A91990}"/>
              </a:ext>
            </a:extLst>
          </p:cNvPr>
          <p:cNvSpPr>
            <a:spLocks noGrp="1"/>
          </p:cNvSpPr>
          <p:nvPr>
            <p:ph type="title"/>
          </p:nvPr>
        </p:nvSpPr>
        <p:spPr/>
        <p:txBody>
          <a:bodyPr/>
          <a:lstStyle/>
          <a:p>
            <a:r>
              <a:rPr lang="en-IN" sz="4000" b="0" dirty="0">
                <a:solidFill>
                  <a:schemeClr val="tx1"/>
                </a:solidFill>
              </a:rPr>
              <a:t>Sending</a:t>
            </a:r>
            <a:r>
              <a:rPr lang="en-IN" sz="4000" dirty="0">
                <a:solidFill>
                  <a:schemeClr val="bg1"/>
                </a:solidFill>
              </a:rPr>
              <a:t> </a:t>
            </a:r>
            <a:r>
              <a:rPr lang="en-IN" sz="4000" b="0" dirty="0">
                <a:solidFill>
                  <a:schemeClr val="tx1"/>
                </a:solidFill>
              </a:rPr>
              <a:t>message</a:t>
            </a:r>
            <a:endParaRPr lang="en-IN" b="0" dirty="0">
              <a:solidFill>
                <a:schemeClr val="tx1"/>
              </a:solidFill>
            </a:endParaRPr>
          </a:p>
        </p:txBody>
      </p:sp>
      <p:sp>
        <p:nvSpPr>
          <p:cNvPr id="3" name="Content Placeholder 2">
            <a:extLst>
              <a:ext uri="{FF2B5EF4-FFF2-40B4-BE49-F238E27FC236}">
                <a16:creationId xmlns:a16="http://schemas.microsoft.com/office/drawing/2014/main" id="{2349FD86-C572-4D80-B233-2D3673AAD7A9}"/>
              </a:ext>
            </a:extLst>
          </p:cNvPr>
          <p:cNvSpPr>
            <a:spLocks noGrp="1"/>
          </p:cNvSpPr>
          <p:nvPr>
            <p:ph idx="1"/>
          </p:nvPr>
        </p:nvSpPr>
        <p:spPr>
          <a:xfrm>
            <a:off x="664166" y="2351075"/>
            <a:ext cx="10554574" cy="3636511"/>
          </a:xfrm>
        </p:spPr>
        <p:txBody>
          <a:bodyPr/>
          <a:lstStyle/>
          <a:p>
            <a:pPr marL="0" indent="0">
              <a:buNone/>
            </a:pPr>
            <a:r>
              <a:rPr lang="en-IN" sz="1800" dirty="0"/>
              <a:t>AT+CMGF=1: Sets the SMS mode to TEXT   </a:t>
            </a:r>
            <a:br>
              <a:rPr lang="en-IN" sz="1800" dirty="0"/>
            </a:br>
            <a:r>
              <a:rPr lang="en-IN" sz="1800" dirty="0"/>
              <a:t>AT+CMGS="phone number"&lt;Enter&gt;, sets the recipient's mobile number, and then returns: "&gt;"    </a:t>
            </a:r>
            <a:br>
              <a:rPr lang="en-IN" sz="1800" dirty="0"/>
            </a:br>
            <a:r>
              <a:rPr lang="en-IN" sz="1800" dirty="0"/>
              <a:t>To send the required content, such as "Send massage test!", there is no need to press enter at the end.    </a:t>
            </a:r>
            <a:br>
              <a:rPr lang="en-IN" sz="1800" dirty="0"/>
            </a:br>
            <a:r>
              <a:rPr lang="en-IN" sz="1800" dirty="0"/>
              <a:t>After editing the short message, send a “1A” in hexadecimal format for sending the message.(1A is the key value of "CTRL+Z", which is used to tell the module to perform the “send” operation.</a:t>
            </a:r>
            <a:br>
              <a:rPr lang="en-IN" sz="1800" dirty="0"/>
            </a:br>
            <a:r>
              <a:rPr lang="en-IN" sz="1800" dirty="0"/>
              <a:t>To cancel the operation, send 1B or "ESC")</a:t>
            </a:r>
            <a:endParaRPr lang="en-IN" dirty="0"/>
          </a:p>
        </p:txBody>
      </p:sp>
    </p:spTree>
    <p:extLst>
      <p:ext uri="{BB962C8B-B14F-4D97-AF65-F5344CB8AC3E}">
        <p14:creationId xmlns:p14="http://schemas.microsoft.com/office/powerpoint/2010/main" val="958330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7F4E-1F9D-4647-9250-9FD163C33979}"/>
              </a:ext>
            </a:extLst>
          </p:cNvPr>
          <p:cNvSpPr>
            <a:spLocks noGrp="1"/>
          </p:cNvSpPr>
          <p:nvPr>
            <p:ph type="title" idx="4294967295"/>
          </p:nvPr>
        </p:nvSpPr>
        <p:spPr>
          <a:xfrm>
            <a:off x="1054324" y="0"/>
            <a:ext cx="10572750" cy="969963"/>
          </a:xfrm>
        </p:spPr>
        <p:txBody>
          <a:bodyPr/>
          <a:lstStyle/>
          <a:p>
            <a:pPr algn="ctr"/>
            <a:r>
              <a:rPr lang="en-IN" dirty="0"/>
              <a:t>DEMONSTRATION OF THE SYSTEM</a:t>
            </a:r>
          </a:p>
        </p:txBody>
      </p:sp>
      <p:sp>
        <p:nvSpPr>
          <p:cNvPr id="3" name="Rectangle 2"/>
          <p:cNvSpPr/>
          <p:nvPr/>
        </p:nvSpPr>
        <p:spPr>
          <a:xfrm>
            <a:off x="1614152" y="5359638"/>
            <a:ext cx="10577848" cy="369332"/>
          </a:xfrm>
          <a:prstGeom prst="rect">
            <a:avLst/>
          </a:prstGeom>
        </p:spPr>
        <p:txBody>
          <a:bodyPr wrap="square">
            <a:spAutoFit/>
          </a:bodyPr>
          <a:lstStyle/>
          <a:p>
            <a:r>
              <a:rPr lang="en-GB" dirty="0">
                <a:hlinkClick r:id="rId4"/>
              </a:rPr>
              <a:t>https://drive.google.com/file/d/1prGwC91XHxfiFWx4Al75TmzRSxoWFhbM/view</a:t>
            </a:r>
            <a:endParaRPr lang="en-GB" dirty="0"/>
          </a:p>
        </p:txBody>
      </p:sp>
      <p:pic>
        <p:nvPicPr>
          <p:cNvPr id="4" name="tr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14700" y="1895475"/>
            <a:ext cx="5562600" cy="3067050"/>
          </a:xfrm>
          <a:prstGeom prst="rect">
            <a:avLst/>
          </a:prstGeom>
        </p:spPr>
      </p:pic>
    </p:spTree>
    <p:extLst>
      <p:ext uri="{BB962C8B-B14F-4D97-AF65-F5344CB8AC3E}">
        <p14:creationId xmlns:p14="http://schemas.microsoft.com/office/powerpoint/2010/main" val="8667208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863</TotalTime>
  <Words>654</Words>
  <Application>Microsoft Office PowerPoint</Application>
  <PresentationFormat>Widescreen</PresentationFormat>
  <Paragraphs>71</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Bookman Old Style</vt:lpstr>
      <vt:lpstr>Calibri</vt:lpstr>
      <vt:lpstr>Century Gothic</vt:lpstr>
      <vt:lpstr>Wingdings 2</vt:lpstr>
      <vt:lpstr>Quotable</vt:lpstr>
      <vt:lpstr>VEHICLE TRACKING SYSTEM</vt:lpstr>
      <vt:lpstr>What is Vehicle Tracking System </vt:lpstr>
      <vt:lpstr>Objective</vt:lpstr>
      <vt:lpstr>How does it work?</vt:lpstr>
      <vt:lpstr>Global positioning system (GPS) </vt:lpstr>
      <vt:lpstr>PowerPoint Presentation</vt:lpstr>
      <vt:lpstr>Global System for Mobile Communications      (GSM) </vt:lpstr>
      <vt:lpstr>Sending message</vt:lpstr>
      <vt:lpstr>DEMONSTRATION OF THE SYSTEM</vt:lpstr>
      <vt:lpstr>                   Scope of development</vt:lpstr>
      <vt:lpstr>Any Questions or Doubts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TRACKING SYSTEM.</dc:title>
  <dc:creator>someshwar TD</dc:creator>
  <cp:lastModifiedBy>srinag marni</cp:lastModifiedBy>
  <cp:revision>25</cp:revision>
  <dcterms:created xsi:type="dcterms:W3CDTF">2020-11-10T14:25:33Z</dcterms:created>
  <dcterms:modified xsi:type="dcterms:W3CDTF">2020-12-05T05:37:18Z</dcterms:modified>
</cp:coreProperties>
</file>